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Nuni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52422201a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52422201a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Whether it’s a regulatory entity approving the methodology of a model or an internal model auditing team detecting bias in an </a:t>
            </a:r>
            <a:r>
              <a:rPr lang="en"/>
              <a:t>algorithm, without reproducibility audits aren’t feasible—which my be a blocker for many projects.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852422201a_0_2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852422201a_0_2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it the Legacy rule or the Scout’s rule—code should 1) be left better than you found it and 2) in a good shape upon exiting a role.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52422201a_0_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52422201a_0_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852422201a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852422201a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852422201a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852422201a_0_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852422201a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852422201a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52422201a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52422201a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852422201a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852422201a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852422201a_0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852422201a_0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852422201a_0_2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852422201a_0_2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852422201a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852422201a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852422201a_0_2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852422201a_0_2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852422201a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852422201a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852422201a_0_2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852422201a_0_2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852422201a_0_2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852422201a_0_2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852422201a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852422201a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852422201a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852422201a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852422201a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852422201a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852422201a_0_2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852422201a_0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852422201a_0_2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852422201a_0_2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852422201a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852422201a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852422201a_0_2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52422201a_0_2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852422201a_0_2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852422201a_0_2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852422201a_0_2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852422201a_0_2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852422201a_0_2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852422201a_0_2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852422201a_0_2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852422201a_0_2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852422201a_0_2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852422201a_0_2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852422201a_0_2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852422201a_0_2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52422201a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52422201a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no Docker. For simple applications where there’s no system-level installs, Wheel works just fine. Otherwise docker may be needed. More here: https://pythonspeed.com/articles/distributing-software/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52422201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52422201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852422201a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852422201a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collaborate, everyone should be able to work with the same environmental dependencies </a:t>
            </a:r>
            <a:r>
              <a:rPr lang="en"/>
              <a:t>with the same code and artifacts to produce the same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 reproducibility, collaboration is impossible.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52422201a_0_2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52422201a_0_2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Debugging locally is easy. It always </a:t>
            </a:r>
            <a:r>
              <a:rPr lang="en"/>
              <a:t>works</a:t>
            </a:r>
            <a:r>
              <a:rPr lang="en"/>
              <a:t> on my computer.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debugging in a remote environment means you first have to get the codebase running in a non-local environment. Without reproducibility, this is untenable.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852422201a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852422201a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 data science isn’t reproducible it’s not scientific.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Whether it’s workforce that needs to forecast optimal number of workers in a given time window, claims needing to project how many cars will be total losses, or finance needing to analyze how much DS is making or saving to justify the spend, without reproducibility the numbers are unreliable. The methodology must be reproducible.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pipelines, transformations, training-serving skew, properly handled validation sets, tracking model trainings, hyper-parameter tuning.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66666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434343"/>
              </a:buClr>
              <a:buSzPts val="3800"/>
              <a:buNone/>
              <a:defRPr sz="3800">
                <a:solidFill>
                  <a:srgbClr val="434343"/>
                </a:solidFill>
              </a:defRPr>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666666"/>
              </a:buClr>
              <a:buSzPts val="1600"/>
              <a:buNone/>
              <a:defRPr sz="1600">
                <a:solidFill>
                  <a:srgbClr val="666666"/>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666666"/>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Clr>
                <a:srgbClr val="666666"/>
              </a:buClr>
              <a:buSzPts val="3000"/>
              <a:buNone/>
              <a:defRPr sz="3000">
                <a:solidFill>
                  <a:srgbClr val="666666"/>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hyperlink" Target="https://engineering.rappi.com/reproducible-data-science-and-why-it-matters-e4e62fd60b9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Reproducible Machine Learning</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 and how to accomplish reproducibility in ML pipelines</a:t>
            </a:r>
            <a:endParaRPr/>
          </a:p>
        </p:txBody>
      </p:sp>
      <p:pic>
        <p:nvPicPr>
          <p:cNvPr id="130" name="Google Shape;130;p13"/>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a:p>
            <a:pPr indent="-323850" lvl="0" marL="457200" rtl="0" algn="l">
              <a:lnSpc>
                <a:spcPct val="200000"/>
              </a:lnSpc>
              <a:spcBef>
                <a:spcPts val="0"/>
              </a:spcBef>
              <a:spcAft>
                <a:spcPts val="0"/>
              </a:spcAft>
              <a:buSzPts val="1500"/>
              <a:buChar char="●"/>
            </a:pPr>
            <a:r>
              <a:rPr lang="en"/>
              <a:t>Auditing</a:t>
            </a:r>
            <a:endParaRPr/>
          </a:p>
        </p:txBody>
      </p:sp>
      <p:sp>
        <p:nvSpPr>
          <p:cNvPr id="193" name="Google Shape;193;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94" name="Google Shape;194;p22"/>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95" name="Google Shape;195;p22"/>
          <p:cNvPicPr preferRelativeResize="0"/>
          <p:nvPr/>
        </p:nvPicPr>
        <p:blipFill>
          <a:blip r:embed="rId4">
            <a:alphaModFix/>
          </a:blip>
          <a:stretch>
            <a:fillRect/>
          </a:stretch>
        </p:blipFill>
        <p:spPr>
          <a:xfrm>
            <a:off x="3890300" y="1441000"/>
            <a:ext cx="3397700" cy="339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a:p>
            <a:pPr indent="-323850" lvl="0" marL="457200" rtl="0" algn="l">
              <a:lnSpc>
                <a:spcPct val="200000"/>
              </a:lnSpc>
              <a:spcBef>
                <a:spcPts val="0"/>
              </a:spcBef>
              <a:spcAft>
                <a:spcPts val="0"/>
              </a:spcAft>
              <a:buSzPts val="1500"/>
              <a:buChar char="●"/>
            </a:pPr>
            <a:r>
              <a:rPr lang="en"/>
              <a:t>Auditing</a:t>
            </a:r>
            <a:endParaRPr/>
          </a:p>
          <a:p>
            <a:pPr indent="-323850" lvl="0" marL="457200" rtl="0" algn="l">
              <a:lnSpc>
                <a:spcPct val="200000"/>
              </a:lnSpc>
              <a:spcBef>
                <a:spcPts val="0"/>
              </a:spcBef>
              <a:spcAft>
                <a:spcPts val="0"/>
              </a:spcAft>
              <a:buSzPts val="1500"/>
              <a:buChar char="●"/>
            </a:pPr>
            <a:r>
              <a:rPr lang="en"/>
              <a:t>Legacy </a:t>
            </a:r>
            <a:endParaRPr/>
          </a:p>
        </p:txBody>
      </p:sp>
      <p:sp>
        <p:nvSpPr>
          <p:cNvPr id="201" name="Google Shape;20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202" name="Google Shape;202;p23"/>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03" name="Google Shape;203;p23"/>
          <p:cNvPicPr preferRelativeResize="0"/>
          <p:nvPr/>
        </p:nvPicPr>
        <p:blipFill>
          <a:blip r:embed="rId4">
            <a:alphaModFix/>
          </a:blip>
          <a:stretch>
            <a:fillRect/>
          </a:stretch>
        </p:blipFill>
        <p:spPr>
          <a:xfrm>
            <a:off x="3181925" y="1469512"/>
            <a:ext cx="4995251" cy="3322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accomplish</a:t>
            </a:r>
            <a:r>
              <a:rPr lang="en"/>
              <a:t> reproducibility?</a:t>
            </a:r>
            <a:endParaRPr/>
          </a:p>
        </p:txBody>
      </p:sp>
      <p:pic>
        <p:nvPicPr>
          <p:cNvPr id="209" name="Google Shape;209;p24"/>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 components to account for </a:t>
            </a:r>
            <a:endParaRPr/>
          </a:p>
        </p:txBody>
      </p:sp>
      <p:pic>
        <p:nvPicPr>
          <p:cNvPr id="215" name="Google Shape;215;p2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16" name="Google Shape;216;p25"/>
          <p:cNvPicPr preferRelativeResize="0"/>
          <p:nvPr/>
        </p:nvPicPr>
        <p:blipFill>
          <a:blip r:embed="rId4">
            <a:alphaModFix/>
          </a:blip>
          <a:stretch>
            <a:fillRect/>
          </a:stretch>
        </p:blipFill>
        <p:spPr>
          <a:xfrm>
            <a:off x="2738000" y="1877975"/>
            <a:ext cx="3972797" cy="3038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a:t>
            </a:r>
            <a:r>
              <a:rPr lang="en"/>
              <a:t>Environment</a:t>
            </a:r>
            <a:endParaRPr/>
          </a:p>
        </p:txBody>
      </p:sp>
      <p:pic>
        <p:nvPicPr>
          <p:cNvPr id="222" name="Google Shape;222;p26"/>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23" name="Google Shape;223;p26"/>
          <p:cNvPicPr preferRelativeResize="0"/>
          <p:nvPr/>
        </p:nvPicPr>
        <p:blipFill>
          <a:blip r:embed="rId4">
            <a:alphaModFix/>
          </a:blip>
          <a:stretch>
            <a:fillRect/>
          </a:stretch>
        </p:blipFill>
        <p:spPr>
          <a:xfrm>
            <a:off x="1706963" y="1571600"/>
            <a:ext cx="5730063" cy="303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Code</a:t>
            </a:r>
            <a:endParaRPr/>
          </a:p>
        </p:txBody>
      </p:sp>
      <p:pic>
        <p:nvPicPr>
          <p:cNvPr id="229" name="Google Shape;229;p2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30" name="Google Shape;230;p27"/>
          <p:cNvPicPr preferRelativeResize="0"/>
          <p:nvPr/>
        </p:nvPicPr>
        <p:blipFill>
          <a:blip r:embed="rId4">
            <a:alphaModFix/>
          </a:blip>
          <a:stretch>
            <a:fillRect/>
          </a:stretch>
        </p:blipFill>
        <p:spPr>
          <a:xfrm>
            <a:off x="1706963" y="1576829"/>
            <a:ext cx="5730063" cy="303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Data (data &amp; model artifacts)</a:t>
            </a:r>
            <a:endParaRPr/>
          </a:p>
        </p:txBody>
      </p:sp>
      <p:pic>
        <p:nvPicPr>
          <p:cNvPr id="236" name="Google Shape;236;p28"/>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37" name="Google Shape;237;p28"/>
          <p:cNvPicPr preferRelativeResize="0"/>
          <p:nvPr/>
        </p:nvPicPr>
        <p:blipFill>
          <a:blip r:embed="rId4">
            <a:alphaModFix/>
          </a:blip>
          <a:stretch>
            <a:fillRect/>
          </a:stretch>
        </p:blipFill>
        <p:spPr>
          <a:xfrm>
            <a:off x="1706975" y="1572643"/>
            <a:ext cx="5730048" cy="30384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Results (performance metrics)</a:t>
            </a:r>
            <a:endParaRPr/>
          </a:p>
        </p:txBody>
      </p:sp>
      <p:pic>
        <p:nvPicPr>
          <p:cNvPr id="243" name="Google Shape;243;p2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44" name="Google Shape;244;p29"/>
          <p:cNvPicPr preferRelativeResize="0"/>
          <p:nvPr/>
        </p:nvPicPr>
        <p:blipFill>
          <a:blip r:embed="rId4">
            <a:alphaModFix/>
          </a:blip>
          <a:stretch>
            <a:fillRect/>
          </a:stretch>
        </p:blipFill>
        <p:spPr>
          <a:xfrm>
            <a:off x="1706963" y="1576810"/>
            <a:ext cx="5730063" cy="30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walkthrough an example</a:t>
            </a:r>
            <a:endParaRPr/>
          </a:p>
        </p:txBody>
      </p:sp>
      <p:pic>
        <p:nvPicPr>
          <p:cNvPr id="250" name="Google Shape;250;p30"/>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a song’s genre given its lyrics</a:t>
            </a:r>
            <a:endParaRPr/>
          </a:p>
        </p:txBody>
      </p:sp>
      <p:pic>
        <p:nvPicPr>
          <p:cNvPr id="256" name="Google Shape;256;p31"/>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57" name="Google Shape;257;p31"/>
          <p:cNvPicPr preferRelativeResize="0"/>
          <p:nvPr/>
        </p:nvPicPr>
        <p:blipFill>
          <a:blip r:embed="rId4">
            <a:alphaModFix/>
          </a:blip>
          <a:stretch>
            <a:fillRect/>
          </a:stretch>
        </p:blipFill>
        <p:spPr>
          <a:xfrm>
            <a:off x="685425" y="3309800"/>
            <a:ext cx="1534425" cy="1526800"/>
          </a:xfrm>
          <a:prstGeom prst="rect">
            <a:avLst/>
          </a:prstGeom>
          <a:noFill/>
          <a:ln>
            <a:noFill/>
          </a:ln>
        </p:spPr>
      </p:pic>
      <p:sp>
        <p:nvSpPr>
          <p:cNvPr id="258" name="Google Shape;258;p31"/>
          <p:cNvSpPr txBox="1"/>
          <p:nvPr/>
        </p:nvSpPr>
        <p:spPr>
          <a:xfrm>
            <a:off x="2354350" y="4436400"/>
            <a:ext cx="13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Link to code</a:t>
            </a:r>
            <a:endParaRPr>
              <a:latin typeface="Calibri"/>
              <a:ea typeface="Calibri"/>
              <a:cs typeface="Calibri"/>
              <a:sym typeface="Calibri"/>
            </a:endParaRPr>
          </a:p>
        </p:txBody>
      </p:sp>
      <p:pic>
        <p:nvPicPr>
          <p:cNvPr id="259" name="Google Shape;259;p31"/>
          <p:cNvPicPr preferRelativeResize="0"/>
          <p:nvPr/>
        </p:nvPicPr>
        <p:blipFill>
          <a:blip r:embed="rId5">
            <a:alphaModFix/>
          </a:blip>
          <a:stretch>
            <a:fillRect/>
          </a:stretch>
        </p:blipFill>
        <p:spPr>
          <a:xfrm>
            <a:off x="3817538" y="1420075"/>
            <a:ext cx="4369401" cy="3416525"/>
          </a:xfrm>
          <a:prstGeom prst="rect">
            <a:avLst/>
          </a:prstGeom>
          <a:noFill/>
          <a:ln>
            <a:noFill/>
          </a:ln>
        </p:spPr>
      </p:pic>
      <p:pic>
        <p:nvPicPr>
          <p:cNvPr id="260" name="Google Shape;260;p31"/>
          <p:cNvPicPr preferRelativeResize="0"/>
          <p:nvPr/>
        </p:nvPicPr>
        <p:blipFill>
          <a:blip r:embed="rId6">
            <a:alphaModFix/>
          </a:blip>
          <a:stretch>
            <a:fillRect/>
          </a:stretch>
        </p:blipFill>
        <p:spPr>
          <a:xfrm>
            <a:off x="685423" y="1628216"/>
            <a:ext cx="1534425" cy="1519157"/>
          </a:xfrm>
          <a:prstGeom prst="rect">
            <a:avLst/>
          </a:prstGeom>
          <a:noFill/>
          <a:ln>
            <a:noFill/>
          </a:ln>
        </p:spPr>
      </p:pic>
      <p:sp>
        <p:nvSpPr>
          <p:cNvPr id="261" name="Google Shape;261;p31"/>
          <p:cNvSpPr txBox="1"/>
          <p:nvPr/>
        </p:nvSpPr>
        <p:spPr>
          <a:xfrm>
            <a:off x="2354350" y="2670775"/>
            <a:ext cx="13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Link to blog</a:t>
            </a:r>
            <a:endParaRPr>
              <a:latin typeface="Calibri"/>
              <a:ea typeface="Calibri"/>
              <a:cs typeface="Calibri"/>
              <a:sym typeface="Calibri"/>
            </a:endParaRPr>
          </a:p>
        </p:txBody>
      </p:sp>
      <p:cxnSp>
        <p:nvCxnSpPr>
          <p:cNvPr id="262" name="Google Shape;262;p31"/>
          <p:cNvCxnSpPr/>
          <p:nvPr/>
        </p:nvCxnSpPr>
        <p:spPr>
          <a:xfrm>
            <a:off x="384038" y="3225458"/>
            <a:ext cx="2137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36" name="Google Shape;136;p14"/>
          <p:cNvPicPr preferRelativeResize="0"/>
          <p:nvPr/>
        </p:nvPicPr>
        <p:blipFill>
          <a:blip r:embed="rId4">
            <a:alphaModFix/>
          </a:blip>
          <a:stretch>
            <a:fillRect/>
          </a:stretch>
        </p:blipFill>
        <p:spPr>
          <a:xfrm>
            <a:off x="500025" y="302413"/>
            <a:ext cx="7688376" cy="45386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up the environment</a:t>
            </a:r>
            <a:endParaRPr/>
          </a:p>
        </p:txBody>
      </p:sp>
      <p:pic>
        <p:nvPicPr>
          <p:cNvPr id="268" name="Google Shape;268;p32"/>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up the environment</a:t>
            </a:r>
            <a:endParaRPr/>
          </a:p>
        </p:txBody>
      </p:sp>
      <p:pic>
        <p:nvPicPr>
          <p:cNvPr id="274" name="Google Shape;274;p33"/>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75" name="Google Shape;275;p33"/>
          <p:cNvPicPr preferRelativeResize="0"/>
          <p:nvPr/>
        </p:nvPicPr>
        <p:blipFill>
          <a:blip r:embed="rId4">
            <a:alphaModFix/>
          </a:blip>
          <a:stretch>
            <a:fillRect/>
          </a:stretch>
        </p:blipFill>
        <p:spPr>
          <a:xfrm>
            <a:off x="1706963" y="1576826"/>
            <a:ext cx="5730063" cy="3038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a:t>
            </a:r>
            <a:r>
              <a:rPr b="1" lang="en"/>
              <a:t>ETL</a:t>
            </a:r>
            <a:r>
              <a:rPr lang="en"/>
              <a:t> pipeline using </a:t>
            </a:r>
            <a:r>
              <a:rPr b="1" lang="en"/>
              <a:t>DVC</a:t>
            </a:r>
            <a:endParaRPr b="1"/>
          </a:p>
        </p:txBody>
      </p:sp>
      <p:pic>
        <p:nvPicPr>
          <p:cNvPr id="281" name="Google Shape;281;p3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82" name="Google Shape;282;p34"/>
          <p:cNvPicPr preferRelativeResize="0"/>
          <p:nvPr/>
        </p:nvPicPr>
        <p:blipFill>
          <a:blip r:embed="rId4">
            <a:alphaModFix/>
          </a:blip>
          <a:stretch>
            <a:fillRect/>
          </a:stretch>
        </p:blipFill>
        <p:spPr>
          <a:xfrm>
            <a:off x="1706940" y="1576825"/>
            <a:ext cx="5730084" cy="3038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a:t>
            </a:r>
            <a:r>
              <a:rPr b="1" lang="en"/>
              <a:t>modeling</a:t>
            </a:r>
            <a:r>
              <a:rPr lang="en"/>
              <a:t> pipeline using </a:t>
            </a:r>
            <a:r>
              <a:rPr b="1" lang="en"/>
              <a:t>DVC</a:t>
            </a:r>
            <a:endParaRPr b="1"/>
          </a:p>
        </p:txBody>
      </p:sp>
      <p:pic>
        <p:nvPicPr>
          <p:cNvPr id="288" name="Google Shape;288;p3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89" name="Google Shape;289;p35"/>
          <p:cNvPicPr preferRelativeResize="0"/>
          <p:nvPr/>
        </p:nvPicPr>
        <p:blipFill>
          <a:blip r:embed="rId4">
            <a:alphaModFix/>
          </a:blip>
          <a:stretch>
            <a:fillRect/>
          </a:stretch>
        </p:blipFill>
        <p:spPr>
          <a:xfrm>
            <a:off x="1994188" y="1576825"/>
            <a:ext cx="5155635" cy="3038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a:t>
            </a:r>
            <a:r>
              <a:rPr b="1" lang="en"/>
              <a:t>validation</a:t>
            </a:r>
            <a:r>
              <a:rPr lang="en"/>
              <a:t> stage using </a:t>
            </a:r>
            <a:r>
              <a:rPr b="1" lang="en"/>
              <a:t>DVC</a:t>
            </a:r>
            <a:endParaRPr b="1"/>
          </a:p>
        </p:txBody>
      </p:sp>
      <p:pic>
        <p:nvPicPr>
          <p:cNvPr id="295" name="Google Shape;295;p36"/>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96" name="Google Shape;296;p36"/>
          <p:cNvPicPr preferRelativeResize="0"/>
          <p:nvPr/>
        </p:nvPicPr>
        <p:blipFill>
          <a:blip r:embed="rId4">
            <a:alphaModFix/>
          </a:blip>
          <a:stretch>
            <a:fillRect/>
          </a:stretch>
        </p:blipFill>
        <p:spPr>
          <a:xfrm>
            <a:off x="1994175" y="1800183"/>
            <a:ext cx="5155625" cy="27338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we can view our DAG</a:t>
            </a:r>
            <a:endParaRPr b="1"/>
          </a:p>
        </p:txBody>
      </p:sp>
      <p:pic>
        <p:nvPicPr>
          <p:cNvPr id="302" name="Google Shape;302;p3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03" name="Google Shape;303;p37"/>
          <p:cNvPicPr preferRelativeResize="0"/>
          <p:nvPr/>
        </p:nvPicPr>
        <p:blipFill>
          <a:blip r:embed="rId4">
            <a:alphaModFix/>
          </a:blip>
          <a:stretch>
            <a:fillRect/>
          </a:stretch>
        </p:blipFill>
        <p:spPr>
          <a:xfrm>
            <a:off x="2956064" y="1447974"/>
            <a:ext cx="3231849" cy="3438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DVC knows how to track our pipeline</a:t>
            </a:r>
            <a:endParaRPr b="1"/>
          </a:p>
        </p:txBody>
      </p:sp>
      <p:pic>
        <p:nvPicPr>
          <p:cNvPr id="309" name="Google Shape;309;p38"/>
          <p:cNvPicPr preferRelativeResize="0"/>
          <p:nvPr/>
        </p:nvPicPr>
        <p:blipFill>
          <a:blip r:embed="rId3">
            <a:alphaModFix/>
          </a:blip>
          <a:stretch>
            <a:fillRect/>
          </a:stretch>
        </p:blipFill>
        <p:spPr>
          <a:xfrm>
            <a:off x="8250725" y="4250225"/>
            <a:ext cx="664675" cy="664675"/>
          </a:xfrm>
          <a:prstGeom prst="rect">
            <a:avLst/>
          </a:prstGeom>
          <a:noFill/>
          <a:ln>
            <a:noFill/>
          </a:ln>
        </p:spPr>
      </p:pic>
      <p:sp>
        <p:nvSpPr>
          <p:cNvPr id="310" name="Google Shape;310;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DVC will track changes</a:t>
            </a:r>
            <a:endParaRPr/>
          </a:p>
          <a:p>
            <a:pPr indent="-323850" lvl="0" marL="457200" rtl="0" algn="l">
              <a:lnSpc>
                <a:spcPct val="200000"/>
              </a:lnSpc>
              <a:spcBef>
                <a:spcPts val="0"/>
              </a:spcBef>
              <a:spcAft>
                <a:spcPts val="0"/>
              </a:spcAft>
              <a:buSzPts val="1500"/>
              <a:buChar char="●"/>
            </a:pPr>
            <a:r>
              <a:rPr lang="en"/>
              <a:t>DVC will add all tracked files to a remote storage</a:t>
            </a:r>
            <a:endParaRPr/>
          </a:p>
          <a:p>
            <a:pPr indent="-323850" lvl="0" marL="457200" rtl="0" algn="l">
              <a:lnSpc>
                <a:spcPct val="200000"/>
              </a:lnSpc>
              <a:spcBef>
                <a:spcPts val="0"/>
              </a:spcBef>
              <a:spcAft>
                <a:spcPts val="0"/>
              </a:spcAft>
              <a:buSzPts val="1500"/>
              <a:buChar char="●"/>
            </a:pPr>
            <a:r>
              <a:rPr lang="en"/>
              <a:t>DVC knows how to handle branches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run the pipeline</a:t>
            </a:r>
            <a:endParaRPr b="1"/>
          </a:p>
        </p:txBody>
      </p:sp>
      <p:pic>
        <p:nvPicPr>
          <p:cNvPr id="316" name="Google Shape;316;p3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17" name="Google Shape;317;p39"/>
          <p:cNvPicPr preferRelativeResize="0"/>
          <p:nvPr/>
        </p:nvPicPr>
        <p:blipFill>
          <a:blip r:embed="rId4">
            <a:alphaModFix/>
          </a:blip>
          <a:stretch>
            <a:fillRect/>
          </a:stretch>
        </p:blipFill>
        <p:spPr>
          <a:xfrm>
            <a:off x="2865925" y="1405086"/>
            <a:ext cx="3360402" cy="34723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Here’s our model training code</a:t>
            </a:r>
            <a:endParaRPr b="1"/>
          </a:p>
        </p:txBody>
      </p:sp>
      <p:pic>
        <p:nvPicPr>
          <p:cNvPr id="323" name="Google Shape;323;p40"/>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24" name="Google Shape;324;p40"/>
          <p:cNvPicPr preferRelativeResize="0"/>
          <p:nvPr/>
        </p:nvPicPr>
        <p:blipFill>
          <a:blip r:embed="rId4">
            <a:alphaModFix/>
          </a:blip>
          <a:stretch>
            <a:fillRect/>
          </a:stretch>
        </p:blipFill>
        <p:spPr>
          <a:xfrm>
            <a:off x="2698438" y="1420625"/>
            <a:ext cx="3747123" cy="3441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We’re going to change our training code</a:t>
            </a:r>
            <a:endParaRPr b="1"/>
          </a:p>
        </p:txBody>
      </p:sp>
      <p:pic>
        <p:nvPicPr>
          <p:cNvPr id="330" name="Google Shape;330;p41"/>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31" name="Google Shape;331;p41"/>
          <p:cNvPicPr preferRelativeResize="0"/>
          <p:nvPr/>
        </p:nvPicPr>
        <p:blipFill>
          <a:blip r:embed="rId4">
            <a:alphaModFix/>
          </a:blip>
          <a:stretch>
            <a:fillRect/>
          </a:stretch>
        </p:blipFill>
        <p:spPr>
          <a:xfrm>
            <a:off x="2101059" y="1548812"/>
            <a:ext cx="4941875" cy="318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518700" y="845600"/>
            <a:ext cx="81066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works with ML models that are in production?</a:t>
            </a:r>
            <a:endParaRPr/>
          </a:p>
        </p:txBody>
      </p:sp>
      <p:pic>
        <p:nvPicPr>
          <p:cNvPr id="142" name="Google Shape;142;p15"/>
          <p:cNvPicPr preferRelativeResize="0"/>
          <p:nvPr/>
        </p:nvPicPr>
        <p:blipFill>
          <a:blip r:embed="rId3">
            <a:alphaModFix/>
          </a:blip>
          <a:stretch>
            <a:fillRect/>
          </a:stretch>
        </p:blipFill>
        <p:spPr>
          <a:xfrm>
            <a:off x="1676063" y="1800201"/>
            <a:ext cx="5791866" cy="2638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rerun dvc repro</a:t>
            </a:r>
            <a:endParaRPr b="1"/>
          </a:p>
        </p:txBody>
      </p:sp>
      <p:pic>
        <p:nvPicPr>
          <p:cNvPr id="337" name="Google Shape;337;p42"/>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38" name="Google Shape;338;p42"/>
          <p:cNvPicPr preferRelativeResize="0"/>
          <p:nvPr/>
        </p:nvPicPr>
        <p:blipFill>
          <a:blip r:embed="rId4">
            <a:alphaModFix/>
          </a:blip>
          <a:stretch>
            <a:fillRect/>
          </a:stretch>
        </p:blipFill>
        <p:spPr>
          <a:xfrm>
            <a:off x="1867686" y="1413450"/>
            <a:ext cx="5408625" cy="33645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let’s compare metrics</a:t>
            </a:r>
            <a:endParaRPr b="1"/>
          </a:p>
        </p:txBody>
      </p:sp>
      <p:pic>
        <p:nvPicPr>
          <p:cNvPr id="344" name="Google Shape;344;p43"/>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45" name="Google Shape;345;p43"/>
          <p:cNvPicPr preferRelativeResize="0"/>
          <p:nvPr/>
        </p:nvPicPr>
        <p:blipFill>
          <a:blip r:embed="rId4">
            <a:alphaModFix/>
          </a:blip>
          <a:stretch>
            <a:fillRect/>
          </a:stretch>
        </p:blipFill>
        <p:spPr>
          <a:xfrm>
            <a:off x="1269000" y="1662550"/>
            <a:ext cx="6605998" cy="3038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close…</a:t>
            </a:r>
            <a:endParaRPr b="1"/>
          </a:p>
        </p:txBody>
      </p:sp>
      <p:pic>
        <p:nvPicPr>
          <p:cNvPr id="351" name="Google Shape;351;p44"/>
          <p:cNvPicPr preferRelativeResize="0"/>
          <p:nvPr/>
        </p:nvPicPr>
        <p:blipFill>
          <a:blip r:embed="rId3">
            <a:alphaModFix/>
          </a:blip>
          <a:stretch>
            <a:fillRect/>
          </a:stretch>
        </p:blipFill>
        <p:spPr>
          <a:xfrm>
            <a:off x="8250725" y="4250225"/>
            <a:ext cx="664675" cy="664675"/>
          </a:xfrm>
          <a:prstGeom prst="rect">
            <a:avLst/>
          </a:prstGeom>
          <a:noFill/>
          <a:ln>
            <a:noFill/>
          </a:ln>
        </p:spPr>
      </p:pic>
      <p:sp>
        <p:nvSpPr>
          <p:cNvPr id="352" name="Google Shape;352;p4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5 reasons to care about reproducibility in ML</a:t>
            </a:r>
            <a:endParaRPr/>
          </a:p>
          <a:p>
            <a:pPr indent="-298450" lvl="1" marL="914400" rtl="0" algn="l">
              <a:lnSpc>
                <a:spcPct val="200000"/>
              </a:lnSpc>
              <a:spcBef>
                <a:spcPts val="0"/>
              </a:spcBef>
              <a:spcAft>
                <a:spcPts val="0"/>
              </a:spcAft>
              <a:buSzPts val="1100"/>
              <a:buChar char="○"/>
            </a:pPr>
            <a:r>
              <a:rPr lang="en"/>
              <a:t>Collaboration, Debugging, Validation, Auditing, Legacy</a:t>
            </a:r>
            <a:endParaRPr/>
          </a:p>
          <a:p>
            <a:pPr indent="-323850" lvl="0" marL="457200" rtl="0" algn="l">
              <a:lnSpc>
                <a:spcPct val="200000"/>
              </a:lnSpc>
              <a:spcBef>
                <a:spcPts val="0"/>
              </a:spcBef>
              <a:spcAft>
                <a:spcPts val="0"/>
              </a:spcAft>
              <a:buSzPts val="1500"/>
              <a:buChar char="●"/>
            </a:pPr>
            <a:r>
              <a:rPr lang="en"/>
              <a:t>4 components to account for</a:t>
            </a:r>
            <a:endParaRPr/>
          </a:p>
          <a:p>
            <a:pPr indent="-298450" lvl="1" marL="914400" rtl="0" algn="l">
              <a:lnSpc>
                <a:spcPct val="200000"/>
              </a:lnSpc>
              <a:spcBef>
                <a:spcPts val="0"/>
              </a:spcBef>
              <a:spcAft>
                <a:spcPts val="0"/>
              </a:spcAft>
              <a:buSzPts val="1100"/>
              <a:buChar char="○"/>
            </a:pPr>
            <a:r>
              <a:rPr lang="en"/>
              <a:t>Environment, Code, Data, Metrics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b="1"/>
          </a:p>
        </p:txBody>
      </p:sp>
      <p:pic>
        <p:nvPicPr>
          <p:cNvPr id="358" name="Google Shape;358;p4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59" name="Google Shape;359;p45"/>
          <p:cNvPicPr preferRelativeResize="0"/>
          <p:nvPr/>
        </p:nvPicPr>
        <p:blipFill>
          <a:blip r:embed="rId4">
            <a:alphaModFix/>
          </a:blip>
          <a:stretch>
            <a:fillRect/>
          </a:stretch>
        </p:blipFill>
        <p:spPr>
          <a:xfrm>
            <a:off x="3804788" y="1808350"/>
            <a:ext cx="1534425" cy="1526800"/>
          </a:xfrm>
          <a:prstGeom prst="rect">
            <a:avLst/>
          </a:prstGeom>
          <a:noFill/>
          <a:ln>
            <a:noFill/>
          </a:ln>
        </p:spPr>
      </p:pic>
      <p:sp>
        <p:nvSpPr>
          <p:cNvPr id="360" name="Google Shape;360;p45"/>
          <p:cNvSpPr txBox="1"/>
          <p:nvPr/>
        </p:nvSpPr>
        <p:spPr>
          <a:xfrm>
            <a:off x="5557500" y="2519125"/>
            <a:ext cx="20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Code and slides on Github</a:t>
            </a:r>
            <a:endParaRPr>
              <a:latin typeface="Calibri"/>
              <a:ea typeface="Calibri"/>
              <a:cs typeface="Calibri"/>
              <a:sym typeface="Calibri"/>
            </a:endParaRPr>
          </a:p>
        </p:txBody>
      </p:sp>
      <p:cxnSp>
        <p:nvCxnSpPr>
          <p:cNvPr id="361" name="Google Shape;361;p45"/>
          <p:cNvCxnSpPr/>
          <p:nvPr/>
        </p:nvCxnSpPr>
        <p:spPr>
          <a:xfrm flipH="1">
            <a:off x="5417050" y="2926100"/>
            <a:ext cx="442200" cy="189300"/>
          </a:xfrm>
          <a:prstGeom prst="curvedConnector3">
            <a:avLst>
              <a:gd fmla="val 7938"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connect!</a:t>
            </a:r>
            <a:endParaRPr b="1"/>
          </a:p>
        </p:txBody>
      </p:sp>
      <p:pic>
        <p:nvPicPr>
          <p:cNvPr id="367" name="Google Shape;367;p46"/>
          <p:cNvPicPr preferRelativeResize="0"/>
          <p:nvPr/>
        </p:nvPicPr>
        <p:blipFill>
          <a:blip r:embed="rId3">
            <a:alphaModFix/>
          </a:blip>
          <a:stretch>
            <a:fillRect/>
          </a:stretch>
        </p:blipFill>
        <p:spPr>
          <a:xfrm>
            <a:off x="1793088" y="1527225"/>
            <a:ext cx="5557824" cy="3176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works with reproducible ML models?</a:t>
            </a:r>
            <a:endParaRPr/>
          </a:p>
        </p:txBody>
      </p:sp>
      <p:pic>
        <p:nvPicPr>
          <p:cNvPr id="148" name="Google Shape;148;p16"/>
          <p:cNvPicPr preferRelativeResize="0"/>
          <p:nvPr/>
        </p:nvPicPr>
        <p:blipFill>
          <a:blip r:embed="rId3">
            <a:alphaModFix/>
          </a:blip>
          <a:stretch>
            <a:fillRect/>
          </a:stretch>
        </p:blipFill>
        <p:spPr>
          <a:xfrm>
            <a:off x="1676063" y="1800201"/>
            <a:ext cx="5791866" cy="263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ML reproducibility framework*</a:t>
            </a:r>
            <a:endParaRPr/>
          </a:p>
        </p:txBody>
      </p:sp>
      <p:pic>
        <p:nvPicPr>
          <p:cNvPr id="154" name="Google Shape;154;p1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55" name="Google Shape;155;p17"/>
          <p:cNvPicPr preferRelativeResize="0"/>
          <p:nvPr/>
        </p:nvPicPr>
        <p:blipFill>
          <a:blip r:embed="rId4">
            <a:alphaModFix/>
          </a:blip>
          <a:stretch>
            <a:fillRect/>
          </a:stretch>
        </p:blipFill>
        <p:spPr>
          <a:xfrm>
            <a:off x="1672263" y="1572775"/>
            <a:ext cx="5799485" cy="3038500"/>
          </a:xfrm>
          <a:prstGeom prst="rect">
            <a:avLst/>
          </a:prstGeom>
          <a:noFill/>
          <a:ln>
            <a:noFill/>
          </a:ln>
        </p:spPr>
      </p:pic>
      <p:sp>
        <p:nvSpPr>
          <p:cNvPr id="156" name="Google Shape;156;p17"/>
          <p:cNvSpPr txBox="1"/>
          <p:nvPr/>
        </p:nvSpPr>
        <p:spPr>
          <a:xfrm>
            <a:off x="5815750" y="4611275"/>
            <a:ext cx="165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t>
            </a:r>
            <a:r>
              <a:rPr lang="en" sz="900"/>
              <a:t>Inspired by </a:t>
            </a:r>
            <a:r>
              <a:rPr lang="en" sz="900" u="sng">
                <a:solidFill>
                  <a:schemeClr val="hlink"/>
                </a:solidFill>
                <a:hlinkClick r:id="rId5"/>
              </a:rPr>
              <a:t>this framework</a:t>
            </a:r>
            <a:r>
              <a:rPr lang="en" sz="900">
                <a:latin typeface="Calibri"/>
                <a:ea typeface="Calibri"/>
                <a:cs typeface="Calibri"/>
                <a:sym typeface="Calibri"/>
              </a:rPr>
              <a:t>. </a:t>
            </a:r>
            <a:endParaRPr sz="9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62" name="Google Shape;162;p18"/>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p:txBody>
      </p:sp>
      <p:sp>
        <p:nvSpPr>
          <p:cNvPr id="168" name="Google Shape;168;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69" name="Google Shape;169;p1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70" name="Google Shape;170;p19"/>
          <p:cNvPicPr preferRelativeResize="0"/>
          <p:nvPr/>
        </p:nvPicPr>
        <p:blipFill>
          <a:blip r:embed="rId4">
            <a:alphaModFix/>
          </a:blip>
          <a:stretch>
            <a:fillRect/>
          </a:stretch>
        </p:blipFill>
        <p:spPr>
          <a:xfrm>
            <a:off x="4235904" y="1393517"/>
            <a:ext cx="2773675" cy="3467099"/>
          </a:xfrm>
          <a:prstGeom prst="rect">
            <a:avLst/>
          </a:prstGeom>
          <a:noFill/>
          <a:ln>
            <a:noFill/>
          </a:ln>
        </p:spPr>
      </p:pic>
      <p:pic>
        <p:nvPicPr>
          <p:cNvPr id="171" name="Google Shape;171;p19"/>
          <p:cNvPicPr preferRelativeResize="0"/>
          <p:nvPr/>
        </p:nvPicPr>
        <p:blipFill>
          <a:blip r:embed="rId5">
            <a:alphaModFix/>
          </a:blip>
          <a:stretch>
            <a:fillRect/>
          </a:stretch>
        </p:blipFill>
        <p:spPr>
          <a:xfrm>
            <a:off x="5874025" y="3241125"/>
            <a:ext cx="581025" cy="46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500"/>
                                        <p:tgtEl>
                                          <p:spTgt spid="1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p:txBody>
      </p:sp>
      <p:sp>
        <p:nvSpPr>
          <p:cNvPr id="177" name="Google Shape;177;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78" name="Google Shape;178;p20"/>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79" name="Google Shape;179;p20"/>
          <p:cNvPicPr preferRelativeResize="0"/>
          <p:nvPr/>
        </p:nvPicPr>
        <p:blipFill>
          <a:blip r:embed="rId4">
            <a:alphaModFix/>
          </a:blip>
          <a:stretch>
            <a:fillRect/>
          </a:stretch>
        </p:blipFill>
        <p:spPr>
          <a:xfrm>
            <a:off x="3944725" y="1438934"/>
            <a:ext cx="3392250" cy="339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p:txBody>
      </p:sp>
      <p:sp>
        <p:nvSpPr>
          <p:cNvPr id="185" name="Google Shape;185;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86" name="Google Shape;186;p21"/>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87" name="Google Shape;187;p21"/>
          <p:cNvPicPr preferRelativeResize="0"/>
          <p:nvPr/>
        </p:nvPicPr>
        <p:blipFill>
          <a:blip r:embed="rId4">
            <a:alphaModFix/>
          </a:blip>
          <a:stretch>
            <a:fillRect/>
          </a:stretch>
        </p:blipFill>
        <p:spPr>
          <a:xfrm>
            <a:off x="4052626" y="1420575"/>
            <a:ext cx="3062550" cy="342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